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handoutMasterIdLst>
    <p:handoutMasterId r:id="rId23"/>
  </p:handoutMasterIdLst>
  <p:sldIdLst>
    <p:sldId id="318" r:id="rId2"/>
    <p:sldId id="348" r:id="rId3"/>
    <p:sldId id="330" r:id="rId4"/>
    <p:sldId id="350" r:id="rId5"/>
    <p:sldId id="351" r:id="rId6"/>
    <p:sldId id="349" r:id="rId7"/>
    <p:sldId id="335" r:id="rId8"/>
    <p:sldId id="362" r:id="rId9"/>
    <p:sldId id="336" r:id="rId10"/>
    <p:sldId id="363" r:id="rId11"/>
    <p:sldId id="340" r:id="rId12"/>
    <p:sldId id="341" r:id="rId13"/>
    <p:sldId id="342" r:id="rId14"/>
    <p:sldId id="343" r:id="rId15"/>
    <p:sldId id="344" r:id="rId16"/>
    <p:sldId id="345" r:id="rId17"/>
    <p:sldId id="331" r:id="rId18"/>
    <p:sldId id="346" r:id="rId19"/>
    <p:sldId id="329" r:id="rId20"/>
    <p:sldId id="347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82002D-D6CE-420E-A5BF-6118D651A9EB}">
          <p14:sldIdLst>
            <p14:sldId id="318"/>
            <p14:sldId id="348"/>
            <p14:sldId id="330"/>
            <p14:sldId id="350"/>
            <p14:sldId id="351"/>
            <p14:sldId id="349"/>
            <p14:sldId id="335"/>
            <p14:sldId id="362"/>
            <p14:sldId id="336"/>
            <p14:sldId id="363"/>
          </p14:sldIdLst>
        </p14:section>
        <p14:section name="Untitled Section" id="{25DF00A7-35C4-4B50-8B81-431FA33E34DE}">
          <p14:sldIdLst>
            <p14:sldId id="340"/>
            <p14:sldId id="341"/>
            <p14:sldId id="342"/>
            <p14:sldId id="343"/>
            <p14:sldId id="344"/>
            <p14:sldId id="345"/>
            <p14:sldId id="331"/>
            <p14:sldId id="346"/>
            <p14:sldId id="329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10"/>
    <a:srgbClr val="828282"/>
    <a:srgbClr val="6E90FE"/>
    <a:srgbClr val="8086FC"/>
    <a:srgbClr val="6D6DFB"/>
    <a:srgbClr val="4E78F0"/>
    <a:srgbClr val="F0932C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29" autoAdjust="0"/>
  </p:normalViewPr>
  <p:slideViewPr>
    <p:cSldViewPr showGuides="1">
      <p:cViewPr varScale="1">
        <p:scale>
          <a:sx n="85" d="100"/>
          <a:sy n="85" d="100"/>
        </p:scale>
        <p:origin x="341" y="77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C7283-3F23-AF35-D826-37D49A996BFB}"/>
              </a:ext>
            </a:extLst>
          </p:cNvPr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7202CD-D9BD-331B-FBF7-4A1B933D7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E334BA-F2EA-D87B-A81C-937E51E6EA8B}"/>
                </a:ext>
              </a:extLst>
            </p:cNvPr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05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6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7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0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29898" y="3771174"/>
            <a:ext cx="7277753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196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196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8510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3124201"/>
            <a:ext cx="8823361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86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59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29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25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93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FB23F0-457B-0E52-34C0-24B23FF836B2}"/>
              </a:ext>
            </a:extLst>
          </p:cNvPr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4FFD8E-91C6-8148-4C6A-FF33C6763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B5F02-02C5-74F5-4879-6E8FD9906EDD}"/>
                </a:ext>
              </a:extLst>
            </p:cNvPr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39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7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7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51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3400177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129281"/>
            <a:ext cx="3400176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85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7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" y="2669686"/>
            <a:ext cx="4034618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6770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01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point.com/php/" TargetMode="External"/><Relationship Id="rId7" Type="http://schemas.openxmlformats.org/officeDocument/2006/relationships/hyperlink" Target="https://www.apachefriends.org/download.html" TargetMode="External"/><Relationship Id="rId2" Type="http://schemas.openxmlformats.org/officeDocument/2006/relationships/hyperlink" Target="https://www.w3schools.com/php/defaul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qltutorial.org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www.php.n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7265" y="1988840"/>
            <a:ext cx="6696744" cy="13849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ACOLYTE  –  THE BUDGET HELPER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4293096"/>
            <a:ext cx="5945187" cy="2320190"/>
          </a:xfrm>
        </p:spPr>
        <p:txBody>
          <a:bodyPr/>
          <a:lstStyle/>
          <a:p>
            <a:r>
              <a:rPr lang="en-US" dirty="0"/>
              <a:t>Group members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9FA3B-CCD0-6F75-F5B5-FE46FEE7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"/>
            <a:ext cx="1531281" cy="1349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6E8D4-ED65-C7E8-5B00-66B00093F86B}"/>
              </a:ext>
            </a:extLst>
          </p:cNvPr>
          <p:cNvSpPr txBox="1"/>
          <p:nvPr/>
        </p:nvSpPr>
        <p:spPr>
          <a:xfrm>
            <a:off x="2774086" y="217819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hnschrift SemiLight SemiConde" panose="020B0502040204020203" pitchFamily="34" charset="0"/>
                <a:ea typeface="+mj-ea"/>
                <a:cs typeface="+mj-cs"/>
              </a:rPr>
              <a:t>PILLAI COLLEGE OF ENGINEERING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hnschrift SemiLight SemiConde" panose="020B0502040204020203" pitchFamily="34" charset="0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hnschrift SemiLight SemiConde" panose="020B0502040204020203" pitchFamily="34" charset="0"/>
                <a:ea typeface="+mj-ea"/>
                <a:cs typeface="+mj-cs"/>
              </a:rPr>
              <a:t>               (NEW PANVEL)  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hnschrift SemiLight SemiConde" panose="020B0502040204020203" pitchFamily="34" charset="0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hnschrift SemiLight SemiConde" panose="020B0502040204020203" pitchFamily="34" charset="0"/>
                <a:ea typeface="+mj-ea"/>
                <a:cs typeface="+mj-cs"/>
              </a:rPr>
              <a:t>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4CDF7-2D2E-A334-838C-E2D84905FD24}"/>
              </a:ext>
            </a:extLst>
          </p:cNvPr>
          <p:cNvSpPr txBox="1"/>
          <p:nvPr/>
        </p:nvSpPr>
        <p:spPr>
          <a:xfrm>
            <a:off x="1582588" y="479715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28_Piyush Chaudhari </a:t>
            </a:r>
          </a:p>
          <a:p>
            <a:r>
              <a:rPr lang="en-US" sz="2000" dirty="0"/>
              <a:t>33_Raj </a:t>
            </a:r>
            <a:r>
              <a:rPr lang="en-US" sz="2000" dirty="0" err="1"/>
              <a:t>Gatle</a:t>
            </a:r>
            <a:endParaRPr lang="en-US" sz="2000" dirty="0"/>
          </a:p>
          <a:p>
            <a:r>
              <a:rPr lang="en-US" sz="2000" dirty="0"/>
              <a:t>40_Sumit Jadhav</a:t>
            </a:r>
          </a:p>
          <a:p>
            <a:r>
              <a:rPr lang="en-US" sz="2000" dirty="0"/>
              <a:t>43_Shreyash Yadav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43428-912E-C6CA-08C8-D5DEBAF33327}"/>
              </a:ext>
            </a:extLst>
          </p:cNvPr>
          <p:cNvSpPr txBox="1"/>
          <p:nvPr/>
        </p:nvSpPr>
        <p:spPr>
          <a:xfrm>
            <a:off x="2926062" y="1165163"/>
            <a:ext cx="490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Department of Electronics &amp; 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0BBCE-F4E1-1B16-2B99-D648B904866E}"/>
              </a:ext>
            </a:extLst>
          </p:cNvPr>
          <p:cNvSpPr txBox="1"/>
          <p:nvPr/>
        </p:nvSpPr>
        <p:spPr>
          <a:xfrm>
            <a:off x="3574132" y="623255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Under the guidance:</a:t>
            </a:r>
            <a:r>
              <a:rPr lang="en-IN" dirty="0"/>
              <a:t> Prof. Rubina Shaikh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0439-973B-BBBF-FB00-7449EAE0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" b="1" dirty="0">
                <a:sym typeface="Roboto Medium"/>
              </a:rPr>
              <a:t>PROCESS DESIGN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C797-9DE9-ACAB-42DC-6D760EF5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9100" y="4941168"/>
            <a:ext cx="1397400" cy="446400"/>
          </a:xfrm>
        </p:spPr>
        <p:txBody>
          <a:bodyPr/>
          <a:lstStyle/>
          <a:p>
            <a:r>
              <a:rPr lang="en-IN" dirty="0"/>
              <a:t>SQL</a:t>
            </a:r>
          </a:p>
        </p:txBody>
      </p:sp>
      <p:sp>
        <p:nvSpPr>
          <p:cNvPr id="4" name="Google Shape;530;p28">
            <a:extLst>
              <a:ext uri="{FF2B5EF4-FFF2-40B4-BE49-F238E27FC236}">
                <a16:creationId xmlns:a16="http://schemas.microsoft.com/office/drawing/2014/main" id="{55194952-30AC-3135-9B06-9A2C6B12AC17}"/>
              </a:ext>
            </a:extLst>
          </p:cNvPr>
          <p:cNvSpPr/>
          <p:nvPr/>
        </p:nvSpPr>
        <p:spPr>
          <a:xfrm>
            <a:off x="4150196" y="2564904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Google Shape;531;p28">
            <a:extLst>
              <a:ext uri="{FF2B5EF4-FFF2-40B4-BE49-F238E27FC236}">
                <a16:creationId xmlns:a16="http://schemas.microsoft.com/office/drawing/2014/main" id="{2F48AD29-BC01-6B47-ED5F-436138DFEB9F}"/>
              </a:ext>
            </a:extLst>
          </p:cNvPr>
          <p:cNvSpPr/>
          <p:nvPr/>
        </p:nvSpPr>
        <p:spPr>
          <a:xfrm>
            <a:off x="4448647" y="2850656"/>
            <a:ext cx="3571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Google Shape;532;p28">
            <a:extLst>
              <a:ext uri="{FF2B5EF4-FFF2-40B4-BE49-F238E27FC236}">
                <a16:creationId xmlns:a16="http://schemas.microsoft.com/office/drawing/2014/main" id="{5C42C76B-AF1B-326D-AF29-FF2926A16326}"/>
              </a:ext>
            </a:extLst>
          </p:cNvPr>
          <p:cNvSpPr/>
          <p:nvPr/>
        </p:nvSpPr>
        <p:spPr>
          <a:xfrm>
            <a:off x="4452897" y="3823056"/>
            <a:ext cx="919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Google Shape;533;p28">
            <a:extLst>
              <a:ext uri="{FF2B5EF4-FFF2-40B4-BE49-F238E27FC236}">
                <a16:creationId xmlns:a16="http://schemas.microsoft.com/office/drawing/2014/main" id="{C5495428-467D-7107-6B70-FF1C69D2E1C2}"/>
              </a:ext>
            </a:extLst>
          </p:cNvPr>
          <p:cNvSpPr/>
          <p:nvPr/>
        </p:nvSpPr>
        <p:spPr>
          <a:xfrm>
            <a:off x="5462672" y="3823056"/>
            <a:ext cx="2557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Google Shape;534;p28">
            <a:extLst>
              <a:ext uri="{FF2B5EF4-FFF2-40B4-BE49-F238E27FC236}">
                <a16:creationId xmlns:a16="http://schemas.microsoft.com/office/drawing/2014/main" id="{B360574E-2F4A-9D62-5DD0-F692EECFF87F}"/>
              </a:ext>
            </a:extLst>
          </p:cNvPr>
          <p:cNvGrpSpPr/>
          <p:nvPr/>
        </p:nvGrpSpPr>
        <p:grpSpPr>
          <a:xfrm>
            <a:off x="4452918" y="4795456"/>
            <a:ext cx="3567613" cy="379200"/>
            <a:chOff x="1071175" y="3688175"/>
            <a:chExt cx="3257200" cy="379200"/>
          </a:xfrm>
        </p:grpSpPr>
        <p:sp>
          <p:nvSpPr>
            <p:cNvPr id="31" name="Google Shape;535;p28">
              <a:extLst>
                <a:ext uri="{FF2B5EF4-FFF2-40B4-BE49-F238E27FC236}">
                  <a16:creationId xmlns:a16="http://schemas.microsoft.com/office/drawing/2014/main" id="{0BCD5D22-F2C8-442B-238B-F36442D7FF5A}"/>
                </a:ext>
              </a:extLst>
            </p:cNvPr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Google Shape;536;p28">
              <a:extLst>
                <a:ext uri="{FF2B5EF4-FFF2-40B4-BE49-F238E27FC236}">
                  <a16:creationId xmlns:a16="http://schemas.microsoft.com/office/drawing/2014/main" id="{44AD9E1A-F3E1-E7A8-A6B9-AFD9EC245A19}"/>
                </a:ext>
              </a:extLst>
            </p:cNvPr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Google Shape;537;p28">
              <a:extLst>
                <a:ext uri="{FF2B5EF4-FFF2-40B4-BE49-F238E27FC236}">
                  <a16:creationId xmlns:a16="http://schemas.microsoft.com/office/drawing/2014/main" id="{875F68F7-4430-A8DB-A3B9-4438BE021AAB}"/>
                </a:ext>
              </a:extLst>
            </p:cNvPr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Google Shape;538;p28">
              <a:extLst>
                <a:ext uri="{FF2B5EF4-FFF2-40B4-BE49-F238E27FC236}">
                  <a16:creationId xmlns:a16="http://schemas.microsoft.com/office/drawing/2014/main" id="{DF576D57-E8EB-02B5-7801-428C08FE8B12}"/>
                </a:ext>
              </a:extLst>
            </p:cNvPr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5" name="Google Shape;539;p28">
              <a:extLst>
                <a:ext uri="{FF2B5EF4-FFF2-40B4-BE49-F238E27FC236}">
                  <a16:creationId xmlns:a16="http://schemas.microsoft.com/office/drawing/2014/main" id="{3F877BFE-6F50-78B2-9D1F-84BE9A62054B}"/>
                </a:ext>
              </a:extLst>
            </p:cNvPr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Google Shape;540;p28">
              <a:extLst>
                <a:ext uri="{FF2B5EF4-FFF2-40B4-BE49-F238E27FC236}">
                  <a16:creationId xmlns:a16="http://schemas.microsoft.com/office/drawing/2014/main" id="{D766F64B-3F6C-432A-5A53-AFBD813FDFD9}"/>
                </a:ext>
              </a:extLst>
            </p:cNvPr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Google Shape;541;p28">
              <a:extLst>
                <a:ext uri="{FF2B5EF4-FFF2-40B4-BE49-F238E27FC236}">
                  <a16:creationId xmlns:a16="http://schemas.microsoft.com/office/drawing/2014/main" id="{397687FC-28AD-3D70-0CC1-CE6C29979951}"/>
                </a:ext>
              </a:extLst>
            </p:cNvPr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95000"/>
                    <a:lumOff val="5000"/>
                  </a:schemeClr>
                </a:solidFill>
              </a:endParaRPr>
            </a:p>
          </p:txBody>
        </p:sp>
      </p:grpSp>
      <p:cxnSp>
        <p:nvCxnSpPr>
          <p:cNvPr id="9" name="Google Shape;542;p28">
            <a:extLst>
              <a:ext uri="{FF2B5EF4-FFF2-40B4-BE49-F238E27FC236}">
                <a16:creationId xmlns:a16="http://schemas.microsoft.com/office/drawing/2014/main" id="{5B244E66-7140-4E74-0846-E6D773789C02}"/>
              </a:ext>
            </a:extLst>
          </p:cNvPr>
          <p:cNvCxnSpPr/>
          <p:nvPr/>
        </p:nvCxnSpPr>
        <p:spPr>
          <a:xfrm>
            <a:off x="4467697" y="2869706"/>
            <a:ext cx="3552900" cy="8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543;p28">
            <a:extLst>
              <a:ext uri="{FF2B5EF4-FFF2-40B4-BE49-F238E27FC236}">
                <a16:creationId xmlns:a16="http://schemas.microsoft.com/office/drawing/2014/main" id="{78D18EDC-D738-5BEA-3AB9-C52FEF49CF87}"/>
              </a:ext>
            </a:extLst>
          </p:cNvPr>
          <p:cNvCxnSpPr/>
          <p:nvPr/>
        </p:nvCxnSpPr>
        <p:spPr>
          <a:xfrm rot="10800000" flipH="1">
            <a:off x="4477222" y="2855756"/>
            <a:ext cx="3536400" cy="87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544;p28">
            <a:extLst>
              <a:ext uri="{FF2B5EF4-FFF2-40B4-BE49-F238E27FC236}">
                <a16:creationId xmlns:a16="http://schemas.microsoft.com/office/drawing/2014/main" id="{4F9A9195-1635-0F36-077E-838D32FCD912}"/>
              </a:ext>
            </a:extLst>
          </p:cNvPr>
          <p:cNvCxnSpPr/>
          <p:nvPr/>
        </p:nvCxnSpPr>
        <p:spPr>
          <a:xfrm>
            <a:off x="4455597" y="3974606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545;p28">
            <a:extLst>
              <a:ext uri="{FF2B5EF4-FFF2-40B4-BE49-F238E27FC236}">
                <a16:creationId xmlns:a16="http://schemas.microsoft.com/office/drawing/2014/main" id="{707793EF-C346-1F50-4851-61C3AFADAEE2}"/>
              </a:ext>
            </a:extLst>
          </p:cNvPr>
          <p:cNvCxnSpPr/>
          <p:nvPr/>
        </p:nvCxnSpPr>
        <p:spPr>
          <a:xfrm>
            <a:off x="4455597" y="4079381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546;p28">
            <a:extLst>
              <a:ext uri="{FF2B5EF4-FFF2-40B4-BE49-F238E27FC236}">
                <a16:creationId xmlns:a16="http://schemas.microsoft.com/office/drawing/2014/main" id="{828F05A9-96D2-F4DC-2C6E-0FB2697837AA}"/>
              </a:ext>
            </a:extLst>
          </p:cNvPr>
          <p:cNvCxnSpPr/>
          <p:nvPr/>
        </p:nvCxnSpPr>
        <p:spPr>
          <a:xfrm>
            <a:off x="4455597" y="4179406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547;p28">
            <a:extLst>
              <a:ext uri="{FF2B5EF4-FFF2-40B4-BE49-F238E27FC236}">
                <a16:creationId xmlns:a16="http://schemas.microsoft.com/office/drawing/2014/main" id="{9BFC0D4E-E192-D12C-8BE5-2C7F6E8C618C}"/>
              </a:ext>
            </a:extLst>
          </p:cNvPr>
          <p:cNvCxnSpPr/>
          <p:nvPr/>
        </p:nvCxnSpPr>
        <p:spPr>
          <a:xfrm>
            <a:off x="4455597" y="4261206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548;p28">
            <a:extLst>
              <a:ext uri="{FF2B5EF4-FFF2-40B4-BE49-F238E27FC236}">
                <a16:creationId xmlns:a16="http://schemas.microsoft.com/office/drawing/2014/main" id="{1A833B42-0492-904D-590E-0B021C62CBDD}"/>
              </a:ext>
            </a:extLst>
          </p:cNvPr>
          <p:cNvCxnSpPr/>
          <p:nvPr/>
        </p:nvCxnSpPr>
        <p:spPr>
          <a:xfrm>
            <a:off x="4455597" y="4346931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549;p28">
            <a:extLst>
              <a:ext uri="{FF2B5EF4-FFF2-40B4-BE49-F238E27FC236}">
                <a16:creationId xmlns:a16="http://schemas.microsoft.com/office/drawing/2014/main" id="{5F2F9838-7B4C-6C0E-8C54-98A1EEFB6202}"/>
              </a:ext>
            </a:extLst>
          </p:cNvPr>
          <p:cNvCxnSpPr/>
          <p:nvPr/>
        </p:nvCxnSpPr>
        <p:spPr>
          <a:xfrm>
            <a:off x="4455597" y="4427881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550;p28">
            <a:extLst>
              <a:ext uri="{FF2B5EF4-FFF2-40B4-BE49-F238E27FC236}">
                <a16:creationId xmlns:a16="http://schemas.microsoft.com/office/drawing/2014/main" id="{DCA36C90-43B4-DBA1-205D-52C4F0519BA3}"/>
              </a:ext>
            </a:extLst>
          </p:cNvPr>
          <p:cNvCxnSpPr/>
          <p:nvPr/>
        </p:nvCxnSpPr>
        <p:spPr>
          <a:xfrm>
            <a:off x="4455597" y="4499331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551;p28">
            <a:extLst>
              <a:ext uri="{FF2B5EF4-FFF2-40B4-BE49-F238E27FC236}">
                <a16:creationId xmlns:a16="http://schemas.microsoft.com/office/drawing/2014/main" id="{E80070D3-10C8-0374-ED7D-687A7E77B978}"/>
              </a:ext>
            </a:extLst>
          </p:cNvPr>
          <p:cNvCxnSpPr/>
          <p:nvPr/>
        </p:nvCxnSpPr>
        <p:spPr>
          <a:xfrm>
            <a:off x="4455597" y="4580156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552;p28">
            <a:extLst>
              <a:ext uri="{FF2B5EF4-FFF2-40B4-BE49-F238E27FC236}">
                <a16:creationId xmlns:a16="http://schemas.microsoft.com/office/drawing/2014/main" id="{9ED27B7A-2385-BE03-ABBD-ADB14F8FADE3}"/>
              </a:ext>
            </a:extLst>
          </p:cNvPr>
          <p:cNvCxnSpPr/>
          <p:nvPr/>
        </p:nvCxnSpPr>
        <p:spPr>
          <a:xfrm>
            <a:off x="4448647" y="3897556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554;p28">
            <a:extLst>
              <a:ext uri="{FF2B5EF4-FFF2-40B4-BE49-F238E27FC236}">
                <a16:creationId xmlns:a16="http://schemas.microsoft.com/office/drawing/2014/main" id="{50DDE4E5-F11A-1C4A-62A7-A57E221FBC8F}"/>
              </a:ext>
            </a:extLst>
          </p:cNvPr>
          <p:cNvSpPr txBox="1">
            <a:spLocks noGrp="1"/>
          </p:cNvSpPr>
          <p:nvPr/>
        </p:nvSpPr>
        <p:spPr>
          <a:xfrm>
            <a:off x="2310597" y="3726956"/>
            <a:ext cx="10641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2">
                    <a:lumMod val="95000"/>
                    <a:lumOff val="5000"/>
                  </a:schemeClr>
                </a:solidFill>
              </a:rPr>
              <a:t>HTML</a:t>
            </a:r>
            <a:endParaRPr sz="12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Google Shape;556;p28">
            <a:extLst>
              <a:ext uri="{FF2B5EF4-FFF2-40B4-BE49-F238E27FC236}">
                <a16:creationId xmlns:a16="http://schemas.microsoft.com/office/drawing/2014/main" id="{E2009D8D-F717-4C53-B4E0-4171FD99BF55}"/>
              </a:ext>
            </a:extLst>
          </p:cNvPr>
          <p:cNvSpPr txBox="1">
            <a:spLocks noGrp="1"/>
          </p:cNvSpPr>
          <p:nvPr/>
        </p:nvSpPr>
        <p:spPr>
          <a:xfrm>
            <a:off x="2310597" y="5083156"/>
            <a:ext cx="10641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2">
                    <a:lumMod val="95000"/>
                    <a:lumOff val="5000"/>
                  </a:schemeClr>
                </a:solidFill>
              </a:rPr>
              <a:t>CSS</a:t>
            </a:r>
            <a:endParaRPr sz="12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2" name="Google Shape;557;p28">
            <a:extLst>
              <a:ext uri="{FF2B5EF4-FFF2-40B4-BE49-F238E27FC236}">
                <a16:creationId xmlns:a16="http://schemas.microsoft.com/office/drawing/2014/main" id="{5E8041F5-BC60-F9C1-6386-EE5301625A3B}"/>
              </a:ext>
            </a:extLst>
          </p:cNvPr>
          <p:cNvCxnSpPr/>
          <p:nvPr/>
        </p:nvCxnSpPr>
        <p:spPr>
          <a:xfrm>
            <a:off x="3374597" y="3897556"/>
            <a:ext cx="1002000" cy="436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558;p28">
            <a:extLst>
              <a:ext uri="{FF2B5EF4-FFF2-40B4-BE49-F238E27FC236}">
                <a16:creationId xmlns:a16="http://schemas.microsoft.com/office/drawing/2014/main" id="{5AAE9DED-5BEF-D8E3-17E1-C4CC62BA91D1}"/>
              </a:ext>
            </a:extLst>
          </p:cNvPr>
          <p:cNvCxnSpPr>
            <a:endCxn id="33" idx="1"/>
          </p:cNvCxnSpPr>
          <p:nvPr/>
        </p:nvCxnSpPr>
        <p:spPr>
          <a:xfrm rot="10800000" flipH="1">
            <a:off x="3450790" y="4985056"/>
            <a:ext cx="2045400" cy="285600"/>
          </a:xfrm>
          <a:prstGeom prst="bentConnector3">
            <a:avLst>
              <a:gd name="adj1" fmla="val 20352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559;p28">
            <a:extLst>
              <a:ext uri="{FF2B5EF4-FFF2-40B4-BE49-F238E27FC236}">
                <a16:creationId xmlns:a16="http://schemas.microsoft.com/office/drawing/2014/main" id="{9D729FF0-86BF-B6CF-71E3-C7F66CF96843}"/>
              </a:ext>
            </a:extLst>
          </p:cNvPr>
          <p:cNvCxnSpPr/>
          <p:nvPr/>
        </p:nvCxnSpPr>
        <p:spPr>
          <a:xfrm rot="10800000" flipH="1">
            <a:off x="7863050" y="3091505"/>
            <a:ext cx="1234800" cy="295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560;p28">
            <a:extLst>
              <a:ext uri="{FF2B5EF4-FFF2-40B4-BE49-F238E27FC236}">
                <a16:creationId xmlns:a16="http://schemas.microsoft.com/office/drawing/2014/main" id="{B531F280-8B8C-8969-EF38-9A86247FBB34}"/>
              </a:ext>
            </a:extLst>
          </p:cNvPr>
          <p:cNvCxnSpPr/>
          <p:nvPr/>
        </p:nvCxnSpPr>
        <p:spPr>
          <a:xfrm>
            <a:off x="7781700" y="4346930"/>
            <a:ext cx="1397400" cy="727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563;p28">
            <a:extLst>
              <a:ext uri="{FF2B5EF4-FFF2-40B4-BE49-F238E27FC236}">
                <a16:creationId xmlns:a16="http://schemas.microsoft.com/office/drawing/2014/main" id="{92708080-9DB8-17AD-ED79-FAE6E80BA287}"/>
              </a:ext>
            </a:extLst>
          </p:cNvPr>
          <p:cNvSpPr txBox="1"/>
          <p:nvPr/>
        </p:nvSpPr>
        <p:spPr>
          <a:xfrm>
            <a:off x="8839572" y="2494419"/>
            <a:ext cx="1234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chemeClr val="tx2">
                    <a:lumMod val="95000"/>
                    <a:lumOff val="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Back End:</a:t>
            </a:r>
            <a:endParaRPr sz="1700" b="1">
              <a:solidFill>
                <a:schemeClr val="tx2">
                  <a:lumMod val="95000"/>
                  <a:lumOff val="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" name="Google Shape;564;p28">
            <a:extLst>
              <a:ext uri="{FF2B5EF4-FFF2-40B4-BE49-F238E27FC236}">
                <a16:creationId xmlns:a16="http://schemas.microsoft.com/office/drawing/2014/main" id="{56CC4017-6D2C-480E-C13A-23CE06D55C30}"/>
              </a:ext>
            </a:extLst>
          </p:cNvPr>
          <p:cNvCxnSpPr/>
          <p:nvPr/>
        </p:nvCxnSpPr>
        <p:spPr>
          <a:xfrm>
            <a:off x="3404747" y="3231531"/>
            <a:ext cx="110400" cy="35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565;p28">
            <a:extLst>
              <a:ext uri="{FF2B5EF4-FFF2-40B4-BE49-F238E27FC236}">
                <a16:creationId xmlns:a16="http://schemas.microsoft.com/office/drawing/2014/main" id="{2DB4DF5D-2B4B-957E-55C5-ADA86B2753F2}"/>
              </a:ext>
            </a:extLst>
          </p:cNvPr>
          <p:cNvCxnSpPr/>
          <p:nvPr/>
        </p:nvCxnSpPr>
        <p:spPr>
          <a:xfrm flipH="1">
            <a:off x="9783922" y="3030606"/>
            <a:ext cx="251100" cy="2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TextBox 1">
            <a:extLst>
              <a:ext uri="{FF2B5EF4-FFF2-40B4-BE49-F238E27FC236}">
                <a16:creationId xmlns:a16="http://schemas.microsoft.com/office/drawing/2014/main" id="{8E73C84A-D0AC-44E0-A211-4E1AF591C8B1}"/>
              </a:ext>
            </a:extLst>
          </p:cNvPr>
          <p:cNvSpPr txBox="1"/>
          <p:nvPr/>
        </p:nvSpPr>
        <p:spPr>
          <a:xfrm>
            <a:off x="5970186" y="3965044"/>
            <a:ext cx="125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Enter</a:t>
            </a:r>
          </a:p>
        </p:txBody>
      </p:sp>
      <p:pic>
        <p:nvPicPr>
          <p:cNvPr id="30" name="table">
            <a:extLst>
              <a:ext uri="{FF2B5EF4-FFF2-40B4-BE49-F238E27FC236}">
                <a16:creationId xmlns:a16="http://schemas.microsoft.com/office/drawing/2014/main" id="{50454633-63DA-7C3D-8833-ED96B25B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165" y="4022268"/>
            <a:ext cx="1442567" cy="5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1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18FD-CD3A-17ED-C6AE-8684F3E0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Project Screens -Admin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FA06E-1B9A-CE28-1811-70DEC6298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844824"/>
            <a:ext cx="997259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3A451-00AA-5D5E-5ADF-80CD89333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404664"/>
            <a:ext cx="10297144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5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49F9F-D420-7EBD-7C89-B9CD3242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260648"/>
            <a:ext cx="10729192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512A-DF0D-E331-7CF7-E22F8106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8CFB0-FD21-899A-2C62-0D37FEB9F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844824"/>
            <a:ext cx="9829800" cy="48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6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BC9F1-D846-6941-3D5C-15A7E77D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268760"/>
            <a:ext cx="10369153" cy="53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D353D-4FB9-EA73-F6BA-CF7A21CFC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7" y="620688"/>
            <a:ext cx="10657185" cy="57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" sz="36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</a:t>
            </a:r>
            <a:r>
              <a:rPr lang="es" b="1" dirty="0">
                <a:sym typeface="Roboto Medium"/>
              </a:rPr>
              <a:t>DETAILS OF SOFTWARE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756" y="7029400"/>
            <a:ext cx="501788" cy="360040"/>
          </a:xfrm>
        </p:spPr>
        <p:txBody>
          <a:bodyPr>
            <a:normAutofit lnSpcReduction="10000"/>
          </a:bodyPr>
          <a:lstStyle/>
          <a:p>
            <a:pPr>
              <a:spcAft>
                <a:spcPts val="111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C936A-BC91-8CC0-A8D4-8FDC09439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9915" y="2132856"/>
            <a:ext cx="9722295" cy="331236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  <a:sym typeface="Arial"/>
              </a:rPr>
              <a:t>MySQL is a popular choice of database </a:t>
            </a:r>
            <a:endParaRPr 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  <a:sym typeface="Arial"/>
              </a:rPr>
              <a:t>PHP code is embedded into the HTML </a:t>
            </a:r>
            <a:endParaRPr 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  <a:sym typeface="Arial"/>
              </a:rPr>
              <a:t>XAMPP is a small and light Apache distribution</a:t>
            </a:r>
            <a:r>
              <a:rPr lang="en-US" sz="2500" dirty="0">
                <a:latin typeface="Times New Roman" panose="02020603050405020304" pitchFamily="18" charset="0"/>
                <a:cs typeface="Arial" panose="020B0604020202020204" pitchFamily="34" charset="0"/>
                <a:sym typeface="Arial"/>
              </a:rPr>
              <a:t> </a:t>
            </a:r>
            <a:endParaRPr lang="en-US" sz="2500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9564-DA89-F829-5F01-FCF9CE12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6F675-156A-9ED8-5F17-004BF8133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72000"/>
              </a:lnSpc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project titled as 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Acolyte the budget helper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was deeply studied and analysed to design the code and implement. </a:t>
            </a:r>
          </a:p>
          <a:p>
            <a:pPr algn="just">
              <a:lnSpc>
                <a:spcPct val="172000"/>
              </a:lnSpc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It was done under the guidance of the experienced project guide. </a:t>
            </a:r>
          </a:p>
          <a:p>
            <a:pPr algn="just">
              <a:lnSpc>
                <a:spcPct val="172000"/>
              </a:lnSpc>
            </a:pP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All the current requirements and possibilities have been taken care during the project time.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2296" indent="0" algn="just">
              <a:lnSpc>
                <a:spcPts val="420"/>
              </a:lnSpc>
              <a:buNone/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7000"/>
              </a:lnSpc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Acolyte the budget helper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is used for maintain the daily expenses.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605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68816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PHP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https://www.w3schools.com/php/default.asp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https://www.sitepoint.com/php/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https://www.php.net/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MySQL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https://www.mysql.com/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http://www.mysqltutorial.org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XAMPP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https://www.apachefriends.org/download.html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756" y="7029400"/>
            <a:ext cx="501788" cy="360040"/>
          </a:xfrm>
        </p:spPr>
        <p:txBody>
          <a:bodyPr>
            <a:normAutofit lnSpcReduction="10000"/>
          </a:bodyPr>
          <a:lstStyle/>
          <a:p>
            <a:pPr>
              <a:spcAft>
                <a:spcPts val="111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C936A-BC91-8CC0-A8D4-8FDC09439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9915" y="2132856"/>
            <a:ext cx="9722295" cy="3816424"/>
          </a:xfrm>
        </p:spPr>
        <p:txBody>
          <a:bodyPr>
            <a:no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daily expense is not so innovative.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traditional and technological approach is found to track our expenses and budget with their own functionality.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decades ago and today we have been writing our expenditure in a register to calculate the profit or saving. Not only this many desktop and mobile applications has been developed for this purpose.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tracker is a refined system which allows user to efficiently manage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hischer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expenses with ease.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 expenses daily can really help to us save lot of money.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we start off by trucking our expenses each day, we will be able to get a better idea where you are spending your money, so you stay in control and achieve your goal.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be able to generate your expense and saving report as time duration you selected. There will be a reminder that will help to save money for your pre-defined expenses.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9E1F7-5F9D-EF7C-126A-6C1FAD01B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1" y="388704"/>
            <a:ext cx="6277851" cy="4696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A9640-B76F-438E-5F12-5A50429FAA54}"/>
              </a:ext>
            </a:extLst>
          </p:cNvPr>
          <p:cNvSpPr/>
          <p:nvPr/>
        </p:nvSpPr>
        <p:spPr>
          <a:xfrm>
            <a:off x="3097131" y="4653136"/>
            <a:ext cx="691750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92C610"/>
                </a:highlight>
              </a:rPr>
              <a:t> THANK  </a:t>
            </a:r>
            <a:r>
              <a:rPr lang="en-US" sz="7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92C610"/>
                </a:highlight>
              </a:rPr>
              <a:t>YOU!!</a:t>
            </a:r>
            <a:endParaRPr lang="en-US" sz="72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92C61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3403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5900" y="388640"/>
            <a:ext cx="9829799" cy="1103784"/>
          </a:xfrm>
        </p:spPr>
        <p:txBody>
          <a:bodyPr/>
          <a:lstStyle/>
          <a:p>
            <a:pPr algn="ctr"/>
            <a:r>
              <a:rPr lang="en-US" b="1" dirty="0"/>
              <a:t> </a:t>
            </a:r>
            <a:r>
              <a:rPr lang="es" b="1" dirty="0">
                <a:sym typeface="Roboto Medium"/>
              </a:rPr>
              <a:t>MOTIVATION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33CD-E6E7-C07E-6EA2-C27972ADD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6881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Manage records of user expenses , Provide detailed Report within required time period.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3000" dirty="0">
              <a:solidFill>
                <a:schemeClr val="lt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Tracking the regular expenses information.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3000" dirty="0">
              <a:solidFill>
                <a:srgbClr val="40404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Reduce The Manual Work.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756" y="7029400"/>
            <a:ext cx="501788" cy="360040"/>
          </a:xfrm>
        </p:spPr>
        <p:txBody>
          <a:bodyPr>
            <a:normAutofit lnSpcReduction="10000"/>
          </a:bodyPr>
          <a:lstStyle/>
          <a:p>
            <a:pPr>
              <a:spcAft>
                <a:spcPts val="111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C936A-BC91-8CC0-A8D4-8FDC09439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9915" y="2132856"/>
            <a:ext cx="9722295" cy="331236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of the month we start to have money crisis.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proper planning of our income.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has to keep a log in a diary.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calculations needs to be done by the user.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Overload to rely on the daily entry of the expenditure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3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756" y="7029400"/>
            <a:ext cx="501788" cy="360040"/>
          </a:xfrm>
        </p:spPr>
        <p:txBody>
          <a:bodyPr>
            <a:normAutofit lnSpcReduction="10000"/>
          </a:bodyPr>
          <a:lstStyle/>
          <a:p>
            <a:pPr>
              <a:spcAft>
                <a:spcPts val="111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C936A-BC91-8CC0-A8D4-8FDC09439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9915" y="2132856"/>
            <a:ext cx="9722295" cy="331236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where the money is going.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spend only on priorities.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 money for pre-defined expenses.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plan on your future investments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2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EXISTING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756" y="7029400"/>
            <a:ext cx="501788" cy="360040"/>
          </a:xfrm>
        </p:spPr>
        <p:txBody>
          <a:bodyPr>
            <a:normAutofit lnSpcReduction="10000"/>
          </a:bodyPr>
          <a:lstStyle/>
          <a:p>
            <a:pPr>
              <a:spcAft>
                <a:spcPts val="111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C936A-BC91-8CC0-A8D4-8FDC09439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9915" y="2132856"/>
            <a:ext cx="9722295" cy="4104456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existing, we need to maintain the Excel sheets, CSV etc. </a:t>
            </a:r>
          </a:p>
          <a:p>
            <a:pPr algn="just">
              <a:lnSpc>
                <a:spcPct val="100000"/>
              </a:lnSpc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iles for the user daily and monthly expenses. </a:t>
            </a:r>
          </a:p>
          <a:p>
            <a:pPr algn="just">
              <a:lnSpc>
                <a:spcPct val="100000"/>
              </a:lnSpc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existing, there is no as such complete solution to keep a track of its daily expenditure easily. </a:t>
            </a:r>
          </a:p>
          <a:p>
            <a:pPr algn="just">
              <a:lnSpc>
                <a:spcPct val="100000"/>
              </a:lnSpc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do so a person as to keep a log in a diary or in a computer, also all the calculations needs to be done by the user which may sometimes results in errors leading to losses.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477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REQUIREMENT SPECIFICAION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746631-EB63-2FE5-98B0-41FEC0151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u="sng" dirty="0"/>
              <a:t>Software Requirement:</a:t>
            </a:r>
          </a:p>
          <a:p>
            <a:pPr>
              <a:buNone/>
            </a:pPr>
            <a:r>
              <a:rPr lang="en-IN" sz="2400" b="1" dirty="0"/>
              <a:t>    Client Side</a:t>
            </a:r>
          </a:p>
          <a:p>
            <a:endParaRPr lang="en-IN" sz="2800" b="1" u="sng" dirty="0"/>
          </a:p>
          <a:p>
            <a:endParaRPr lang="en-IN" sz="2800" b="1" u="sng" dirty="0"/>
          </a:p>
          <a:p>
            <a:pPr>
              <a:buNone/>
            </a:pPr>
            <a:endParaRPr lang="en-US" sz="2800" b="1" u="sng" dirty="0"/>
          </a:p>
          <a:p>
            <a:pPr>
              <a:buNone/>
            </a:pPr>
            <a:r>
              <a:rPr lang="en-IN" sz="2800" dirty="0"/>
              <a:t> </a:t>
            </a:r>
            <a:r>
              <a:rPr lang="en-IN" sz="2800" b="1" dirty="0"/>
              <a:t> </a:t>
            </a:r>
            <a:r>
              <a:rPr lang="en-IN" b="1" dirty="0"/>
              <a:t>Server Side</a:t>
            </a:r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3B600-5FCD-13F9-B27D-360DE798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24" y="2608544"/>
            <a:ext cx="6943946" cy="1140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9034C-4957-B957-8D03-8B5A9C68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24" y="4075112"/>
            <a:ext cx="6748857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DFC7-1D43-5818-5E8A-4CF6EC8E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1AED-950A-1813-7C2F-64E40EDD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110"/>
              </a:spcAft>
            </a:pPr>
            <a:r>
              <a:rPr lang="en-US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 Acolyte the budget helper we use PHP and MySQL database. This is the project which keeps records of daily expenses. </a:t>
            </a:r>
            <a:r>
              <a:rPr lang="en-US" sz="22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Acolyte</a:t>
            </a:r>
            <a:r>
              <a:rPr lang="en-US" sz="22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has two module i.e.</a:t>
            </a:r>
          </a:p>
          <a:p>
            <a:pPr>
              <a:spcAft>
                <a:spcPts val="1110"/>
              </a:spcAft>
            </a:pPr>
            <a:r>
              <a:rPr lang="en-US" sz="22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sz="2200" b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ser</a:t>
            </a:r>
            <a:endParaRPr lang="en-IN" sz="22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310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07B7-4849-86BC-C14B-883723A2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ARCHITECTURE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6FEB48-7D07-59F0-81CF-57453036B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1844824"/>
            <a:ext cx="7344816" cy="4176465"/>
          </a:xfrm>
        </p:spPr>
      </p:pic>
    </p:spTree>
    <p:extLst>
      <p:ext uri="{BB962C8B-B14F-4D97-AF65-F5344CB8AC3E}">
        <p14:creationId xmlns:p14="http://schemas.microsoft.com/office/powerpoint/2010/main" val="3216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242</TotalTime>
  <Words>629</Words>
  <Application>Microsoft Office PowerPoint</Application>
  <PresentationFormat>Custom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Bahnschrift SemiLight SemiConde</vt:lpstr>
      <vt:lpstr>Calibri</vt:lpstr>
      <vt:lpstr>Cambria</vt:lpstr>
      <vt:lpstr>Century Gothic</vt:lpstr>
      <vt:lpstr>Roboto</vt:lpstr>
      <vt:lpstr>Roboto Black</vt:lpstr>
      <vt:lpstr>Roboto Medium</vt:lpstr>
      <vt:lpstr>Times New Roman</vt:lpstr>
      <vt:lpstr>Wingdings</vt:lpstr>
      <vt:lpstr>Wingdings 3</vt:lpstr>
      <vt:lpstr>Ion</vt:lpstr>
      <vt:lpstr>ACOLYTE  –  THE BUDGET HELPER</vt:lpstr>
      <vt:lpstr>INTRODUCTION</vt:lpstr>
      <vt:lpstr> MOTIVATION</vt:lpstr>
      <vt:lpstr>PROBLEM STATEMENT</vt:lpstr>
      <vt:lpstr>OBJECTIVE</vt:lpstr>
      <vt:lpstr>EXISTING SYSTEM</vt:lpstr>
      <vt:lpstr>REQUIREMENT SPECIFICAION</vt:lpstr>
      <vt:lpstr>ARCHITECTURE</vt:lpstr>
      <vt:lpstr>ARCHITECTURE DIAGRAM</vt:lpstr>
      <vt:lpstr>PROCESS DESIGN</vt:lpstr>
      <vt:lpstr>Project Screens -Admin</vt:lpstr>
      <vt:lpstr>PowerPoint Presentation</vt:lpstr>
      <vt:lpstr>PowerPoint Presentation</vt:lpstr>
      <vt:lpstr>User</vt:lpstr>
      <vt:lpstr>PowerPoint Presentation</vt:lpstr>
      <vt:lpstr>PowerPoint Presentation</vt:lpstr>
      <vt:lpstr>DeDETAILS OF SOFTWARE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ACOLYTE  –  THE  BUDGET HELPER</dc:title>
  <dc:creator>SUMIT JADHAV</dc:creator>
  <cp:lastModifiedBy>SUMIT JADHAV</cp:lastModifiedBy>
  <cp:revision>13</cp:revision>
  <dcterms:created xsi:type="dcterms:W3CDTF">2022-10-19T00:45:55Z</dcterms:created>
  <dcterms:modified xsi:type="dcterms:W3CDTF">2022-10-27T09:12:36Z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